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4" r:id="rId4"/>
    <p:sldId id="282" r:id="rId5"/>
    <p:sldId id="275" r:id="rId6"/>
    <p:sldId id="279" r:id="rId7"/>
    <p:sldId id="278" r:id="rId8"/>
    <p:sldId id="277" r:id="rId9"/>
    <p:sldId id="276" r:id="rId10"/>
    <p:sldId id="271" r:id="rId11"/>
    <p:sldId id="257" r:id="rId12"/>
    <p:sldId id="272" r:id="rId13"/>
    <p:sldId id="281" r:id="rId14"/>
    <p:sldId id="258" r:id="rId15"/>
    <p:sldId id="259" r:id="rId16"/>
    <p:sldId id="280" r:id="rId17"/>
    <p:sldId id="260" r:id="rId18"/>
    <p:sldId id="261" r:id="rId19"/>
    <p:sldId id="262" r:id="rId20"/>
    <p:sldId id="263" r:id="rId21"/>
    <p:sldId id="264" r:id="rId22"/>
    <p:sldId id="265" r:id="rId23"/>
    <p:sldId id="289" r:id="rId24"/>
    <p:sldId id="266" r:id="rId25"/>
    <p:sldId id="294" r:id="rId26"/>
    <p:sldId id="295" r:id="rId27"/>
    <p:sldId id="290" r:id="rId28"/>
    <p:sldId id="291" r:id="rId29"/>
    <p:sldId id="292" r:id="rId30"/>
    <p:sldId id="293" r:id="rId31"/>
    <p:sldId id="267" r:id="rId32"/>
    <p:sldId id="268" r:id="rId33"/>
    <p:sldId id="269" r:id="rId34"/>
    <p:sldId id="283" r:id="rId35"/>
    <p:sldId id="284" r:id="rId36"/>
    <p:sldId id="285" r:id="rId37"/>
    <p:sldId id="286" r:id="rId38"/>
    <p:sldId id="287" r:id="rId39"/>
    <p:sldId id="288" r:id="rId40"/>
    <p:sldId id="27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326"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256CC7-1030-4AA5-9829-12DFF8C451A2}"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45085-8465-436E-AB30-163172D42F8A}" type="slidenum">
              <a:rPr lang="en-US" smtClean="0"/>
              <a:t>‹#›</a:t>
            </a:fld>
            <a:endParaRPr lang="en-US"/>
          </a:p>
        </p:txBody>
      </p:sp>
    </p:spTree>
    <p:extLst>
      <p:ext uri="{BB962C8B-B14F-4D97-AF65-F5344CB8AC3E}">
        <p14:creationId xmlns:p14="http://schemas.microsoft.com/office/powerpoint/2010/main" val="2534845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256CC7-1030-4AA5-9829-12DFF8C451A2}"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45085-8465-436E-AB30-163172D42F8A}" type="slidenum">
              <a:rPr lang="en-US" smtClean="0"/>
              <a:t>‹#›</a:t>
            </a:fld>
            <a:endParaRPr lang="en-US"/>
          </a:p>
        </p:txBody>
      </p:sp>
    </p:spTree>
    <p:extLst>
      <p:ext uri="{BB962C8B-B14F-4D97-AF65-F5344CB8AC3E}">
        <p14:creationId xmlns:p14="http://schemas.microsoft.com/office/powerpoint/2010/main" val="393077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256CC7-1030-4AA5-9829-12DFF8C451A2}"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45085-8465-436E-AB30-163172D42F8A}" type="slidenum">
              <a:rPr lang="en-US" smtClean="0"/>
              <a:t>‹#›</a:t>
            </a:fld>
            <a:endParaRPr lang="en-US"/>
          </a:p>
        </p:txBody>
      </p:sp>
    </p:spTree>
    <p:extLst>
      <p:ext uri="{BB962C8B-B14F-4D97-AF65-F5344CB8AC3E}">
        <p14:creationId xmlns:p14="http://schemas.microsoft.com/office/powerpoint/2010/main" val="2936758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256CC7-1030-4AA5-9829-12DFF8C451A2}"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45085-8465-436E-AB30-163172D42F8A}" type="slidenum">
              <a:rPr lang="en-US" smtClean="0"/>
              <a:t>‹#›</a:t>
            </a:fld>
            <a:endParaRPr lang="en-US"/>
          </a:p>
        </p:txBody>
      </p:sp>
    </p:spTree>
    <p:extLst>
      <p:ext uri="{BB962C8B-B14F-4D97-AF65-F5344CB8AC3E}">
        <p14:creationId xmlns:p14="http://schemas.microsoft.com/office/powerpoint/2010/main" val="3950074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256CC7-1030-4AA5-9829-12DFF8C451A2}"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45085-8465-436E-AB30-163172D42F8A}" type="slidenum">
              <a:rPr lang="en-US" smtClean="0"/>
              <a:t>‹#›</a:t>
            </a:fld>
            <a:endParaRPr lang="en-US"/>
          </a:p>
        </p:txBody>
      </p:sp>
    </p:spTree>
    <p:extLst>
      <p:ext uri="{BB962C8B-B14F-4D97-AF65-F5344CB8AC3E}">
        <p14:creationId xmlns:p14="http://schemas.microsoft.com/office/powerpoint/2010/main" val="3232923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256CC7-1030-4AA5-9829-12DFF8C451A2}"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45085-8465-436E-AB30-163172D42F8A}" type="slidenum">
              <a:rPr lang="en-US" smtClean="0"/>
              <a:t>‹#›</a:t>
            </a:fld>
            <a:endParaRPr lang="en-US"/>
          </a:p>
        </p:txBody>
      </p:sp>
    </p:spTree>
    <p:extLst>
      <p:ext uri="{BB962C8B-B14F-4D97-AF65-F5344CB8AC3E}">
        <p14:creationId xmlns:p14="http://schemas.microsoft.com/office/powerpoint/2010/main" val="391880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256CC7-1030-4AA5-9829-12DFF8C451A2}" type="datetimeFigureOut">
              <a:rPr lang="en-US" smtClean="0"/>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045085-8465-436E-AB30-163172D42F8A}" type="slidenum">
              <a:rPr lang="en-US" smtClean="0"/>
              <a:t>‹#›</a:t>
            </a:fld>
            <a:endParaRPr lang="en-US"/>
          </a:p>
        </p:txBody>
      </p:sp>
    </p:spTree>
    <p:extLst>
      <p:ext uri="{BB962C8B-B14F-4D97-AF65-F5344CB8AC3E}">
        <p14:creationId xmlns:p14="http://schemas.microsoft.com/office/powerpoint/2010/main" val="3676467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256CC7-1030-4AA5-9829-12DFF8C451A2}" type="datetimeFigureOut">
              <a:rPr lang="en-US" smtClean="0"/>
              <a:t>3/30/2022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045085-8465-436E-AB30-163172D42F8A}" type="slidenum">
              <a:rPr lang="en-US" smtClean="0"/>
              <a:t>‹#›</a:t>
            </a:fld>
            <a:endParaRPr lang="en-US"/>
          </a:p>
        </p:txBody>
      </p:sp>
    </p:spTree>
    <p:extLst>
      <p:ext uri="{BB962C8B-B14F-4D97-AF65-F5344CB8AC3E}">
        <p14:creationId xmlns:p14="http://schemas.microsoft.com/office/powerpoint/2010/main" val="2882873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256CC7-1030-4AA5-9829-12DFF8C451A2}" type="datetimeFigureOut">
              <a:rPr lang="en-US" smtClean="0"/>
              <a:t>3/30/2022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045085-8465-436E-AB30-163172D42F8A}" type="slidenum">
              <a:rPr lang="en-US" smtClean="0"/>
              <a:t>‹#›</a:t>
            </a:fld>
            <a:endParaRPr lang="en-US"/>
          </a:p>
        </p:txBody>
      </p:sp>
    </p:spTree>
    <p:extLst>
      <p:ext uri="{BB962C8B-B14F-4D97-AF65-F5344CB8AC3E}">
        <p14:creationId xmlns:p14="http://schemas.microsoft.com/office/powerpoint/2010/main" val="58326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256CC7-1030-4AA5-9829-12DFF8C451A2}"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45085-8465-436E-AB30-163172D42F8A}" type="slidenum">
              <a:rPr lang="en-US" smtClean="0"/>
              <a:t>‹#›</a:t>
            </a:fld>
            <a:endParaRPr lang="en-US"/>
          </a:p>
        </p:txBody>
      </p:sp>
    </p:spTree>
    <p:extLst>
      <p:ext uri="{BB962C8B-B14F-4D97-AF65-F5344CB8AC3E}">
        <p14:creationId xmlns:p14="http://schemas.microsoft.com/office/powerpoint/2010/main" val="1406355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256CC7-1030-4AA5-9829-12DFF8C451A2}"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45085-8465-436E-AB30-163172D42F8A}" type="slidenum">
              <a:rPr lang="en-US" smtClean="0"/>
              <a:t>‹#›</a:t>
            </a:fld>
            <a:endParaRPr lang="en-US"/>
          </a:p>
        </p:txBody>
      </p:sp>
    </p:spTree>
    <p:extLst>
      <p:ext uri="{BB962C8B-B14F-4D97-AF65-F5344CB8AC3E}">
        <p14:creationId xmlns:p14="http://schemas.microsoft.com/office/powerpoint/2010/main" val="935455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256CC7-1030-4AA5-9829-12DFF8C451A2}" type="datetimeFigureOut">
              <a:rPr lang="en-US" smtClean="0"/>
              <a:t>3/30/2022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45085-8465-436E-AB30-163172D42F8A}" type="slidenum">
              <a:rPr lang="en-US" smtClean="0"/>
              <a:t>‹#›</a:t>
            </a:fld>
            <a:endParaRPr lang="en-US"/>
          </a:p>
        </p:txBody>
      </p:sp>
    </p:spTree>
    <p:extLst>
      <p:ext uri="{BB962C8B-B14F-4D97-AF65-F5344CB8AC3E}">
        <p14:creationId xmlns:p14="http://schemas.microsoft.com/office/powerpoint/2010/main" val="1204211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referbruv.com/blog/posts/working-with-reactive-forms-in-angular" TargetMode="External"/><Relationship Id="rId2" Type="http://schemas.openxmlformats.org/officeDocument/2006/relationships/hyperlink" Target="https://referbruv.com/blog/posts/making-http-requests-to-api-in-angular-httpclient-and-interceptor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techiediaries.com/angular-formdat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rxjs.dev/guide/overview"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www.tektutorialshub.com/angular/statuschanges-in-angular-forms/" TargetMode="External"/><Relationship Id="rId5" Type="http://schemas.openxmlformats.org/officeDocument/2006/relationships/hyperlink" Target="https://www.tektutorialshub.com/angular/valuechanges-in-angular-forms/" TargetMode="External"/><Relationship Id="rId4" Type="http://schemas.openxmlformats.org/officeDocument/2006/relationships/hyperlink" Target="https://www.tektutorialshub.com/angular/angular-httpcli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0"/>
            <a:ext cx="7772400" cy="1470025"/>
          </a:xfrm>
        </p:spPr>
        <p:txBody>
          <a:bodyPr/>
          <a:lstStyle/>
          <a:p>
            <a:r>
              <a:rPr lang="en-US" dirty="0" smtClean="0"/>
              <a:t>observables</a:t>
            </a:r>
            <a:endParaRPr lang="en-US" dirty="0"/>
          </a:p>
        </p:txBody>
      </p:sp>
      <p:sp>
        <p:nvSpPr>
          <p:cNvPr id="3" name="Subtitle 2"/>
          <p:cNvSpPr>
            <a:spLocks noGrp="1"/>
          </p:cNvSpPr>
          <p:nvPr>
            <p:ph type="subTitle" idx="1"/>
          </p:nvPr>
        </p:nvSpPr>
        <p:spPr/>
        <p:txBody>
          <a:bodyPr>
            <a:normAutofit fontScale="55000" lnSpcReduction="20000"/>
          </a:bodyPr>
          <a:lstStyle/>
          <a:p>
            <a:pPr fontAlgn="base"/>
            <a:r>
              <a:rPr lang="en-US" b="1" dirty="0"/>
              <a:t>What is an Observable in Angular </a:t>
            </a:r>
          </a:p>
          <a:p>
            <a:pPr fontAlgn="base"/>
            <a:r>
              <a:rPr lang="en-US" dirty="0"/>
              <a:t>Observable is a function that converts the </a:t>
            </a:r>
            <a:r>
              <a:rPr lang="en-US" b="1" dirty="0"/>
              <a:t>ordinary stream of data</a:t>
            </a:r>
            <a:r>
              <a:rPr lang="en-US" dirty="0"/>
              <a:t> into an </a:t>
            </a:r>
            <a:r>
              <a:rPr lang="en-US" b="1" dirty="0"/>
              <a:t>observable stream of data</a:t>
            </a:r>
            <a:r>
              <a:rPr lang="en-US" dirty="0"/>
              <a:t>. You can think of Observable as a wrapper around the </a:t>
            </a:r>
            <a:r>
              <a:rPr lang="en-US" b="1" dirty="0"/>
              <a:t>ordinary stream of data</a:t>
            </a:r>
            <a:r>
              <a:rPr lang="en-US" dirty="0"/>
              <a:t>.</a:t>
            </a:r>
          </a:p>
          <a:p>
            <a:pPr fontAlgn="base"/>
            <a:r>
              <a:rPr lang="en-US" b="1" dirty="0"/>
              <a:t>Observable stream</a:t>
            </a:r>
            <a:r>
              <a:rPr lang="en-US" dirty="0"/>
              <a:t> or simple Observable emits the </a:t>
            </a:r>
            <a:r>
              <a:rPr lang="en-US" b="1" dirty="0"/>
              <a:t>value from the stream</a:t>
            </a:r>
            <a:r>
              <a:rPr lang="en-US" dirty="0"/>
              <a:t> asynchronously. It emits the </a:t>
            </a:r>
            <a:r>
              <a:rPr lang="en-US" b="1" dirty="0"/>
              <a:t>complete</a:t>
            </a:r>
            <a:r>
              <a:rPr lang="en-US" dirty="0"/>
              <a:t> signals when the stream completes or an </a:t>
            </a:r>
            <a:r>
              <a:rPr lang="en-US" b="1" dirty="0"/>
              <a:t>error</a:t>
            </a:r>
            <a:r>
              <a:rPr lang="en-US" dirty="0"/>
              <a:t> signal if the stream errors out.</a:t>
            </a:r>
          </a:p>
          <a:p>
            <a:endParaRPr lang="en-US" b="1" dirty="0"/>
          </a:p>
        </p:txBody>
      </p:sp>
      <p:sp>
        <p:nvSpPr>
          <p:cNvPr id="4" name="Rounded Rectangle 3"/>
          <p:cNvSpPr/>
          <p:nvPr/>
        </p:nvSpPr>
        <p:spPr>
          <a:xfrm>
            <a:off x="1219200" y="1295400"/>
            <a:ext cx="7315200"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Observables provide support for passing messages between publishers and subscribers in your application. Observables offer significant benefits over other techniques for event handling, asynchronous programming, and handling multiple values</a:t>
            </a:r>
            <a:endParaRPr lang="en-US" dirty="0"/>
          </a:p>
        </p:txBody>
      </p:sp>
    </p:spTree>
    <p:extLst>
      <p:ext uri="{BB962C8B-B14F-4D97-AF65-F5344CB8AC3E}">
        <p14:creationId xmlns:p14="http://schemas.microsoft.com/office/powerpoint/2010/main" val="198899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Working with Observables in Angular</a:t>
            </a:r>
            <a:br>
              <a:rPr lang="en-US" dirty="0" smtClean="0"/>
            </a:br>
            <a:endParaRPr lang="en-US" dirty="0"/>
          </a:p>
        </p:txBody>
      </p:sp>
      <p:sp>
        <p:nvSpPr>
          <p:cNvPr id="3" name="Content Placeholder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fontScale="77500" lnSpcReduction="20000"/>
          </a:bodyPr>
          <a:lstStyle/>
          <a:p>
            <a:r>
              <a:rPr lang="en-US" b="1" dirty="0" smtClean="0"/>
              <a:t>Observables</a:t>
            </a:r>
            <a:r>
              <a:rPr lang="en-US" dirty="0"/>
              <a:t> are one of the most powerful and interesting concepts in Angular, which help us in working with asynchronous operations effectively. </a:t>
            </a:r>
            <a:endParaRPr lang="en-US" dirty="0" smtClean="0"/>
          </a:p>
          <a:p>
            <a:r>
              <a:rPr lang="en-US" dirty="0" smtClean="0"/>
              <a:t>An </a:t>
            </a:r>
            <a:r>
              <a:rPr lang="en-US" dirty="0"/>
              <a:t>Observable works on a pub-sub model, where there are n number of clients which subscribe to one Subscription, and whenever a new value is available in the Subscription, all the subscribed clients to that Subscription are notified of the new value</a:t>
            </a:r>
            <a:r>
              <a:rPr lang="en-US" dirty="0" smtClean="0"/>
              <a:t>.</a:t>
            </a:r>
          </a:p>
          <a:p>
            <a:r>
              <a:rPr lang="en-US" dirty="0" smtClean="0"/>
              <a:t> </a:t>
            </a:r>
            <a:r>
              <a:rPr lang="en-US" dirty="0"/>
              <a:t>This process continues until the Subscription no longer receives a new value or the clients no longer need to be notified of the new values that the Subscription has. The former is when the Subscription is "Complete" and the later is when the client has "unsubscribed" from the notification</a:t>
            </a:r>
          </a:p>
          <a:p>
            <a:endParaRPr lang="en-US" dirty="0"/>
          </a:p>
        </p:txBody>
      </p:sp>
    </p:spTree>
    <p:extLst>
      <p:ext uri="{BB962C8B-B14F-4D97-AF65-F5344CB8AC3E}">
        <p14:creationId xmlns:p14="http://schemas.microsoft.com/office/powerpoint/2010/main" val="1246124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839200" cy="6084411"/>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462675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29600" cy="476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5873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An observer is a  object which will have 3</a:t>
            </a:r>
          </a:p>
          <a:p>
            <a:r>
              <a:rPr lang="en-US" dirty="0" smtClean="0"/>
              <a:t>Callback functions</a:t>
            </a:r>
          </a:p>
          <a:p>
            <a:endParaRPr lang="en-US" dirty="0" smtClean="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10" y="3429000"/>
            <a:ext cx="876935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4230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fontScale="77500" lnSpcReduction="20000"/>
          </a:bodyPr>
          <a:lstStyle/>
          <a:p>
            <a:r>
              <a:rPr lang="en-US" dirty="0"/>
              <a:t>In </a:t>
            </a:r>
            <a:r>
              <a:rPr lang="en-US" dirty="0">
                <a:hlinkClick r:id="rId2"/>
              </a:rPr>
              <a:t>making API calls using </a:t>
            </a:r>
            <a:r>
              <a:rPr lang="en-US" dirty="0" err="1">
                <a:hlinkClick r:id="rId2"/>
              </a:rPr>
              <a:t>HttpClient</a:t>
            </a:r>
            <a:r>
              <a:rPr lang="en-US" dirty="0"/>
              <a:t> where the client makes an asynchronous API call to the server and needs to be notified when the API call returns data.</a:t>
            </a:r>
          </a:p>
          <a:p>
            <a:r>
              <a:rPr lang="en-US" dirty="0"/>
              <a:t>In </a:t>
            </a:r>
            <a:r>
              <a:rPr lang="en-US" dirty="0">
                <a:hlinkClick r:id="rId3"/>
              </a:rPr>
              <a:t>Reactive Forms</a:t>
            </a:r>
            <a:r>
              <a:rPr lang="en-US" dirty="0"/>
              <a:t> where each time the form state changes or the user changes the input, the corresponding Model needs to be notified of the new state</a:t>
            </a:r>
          </a:p>
          <a:p>
            <a:r>
              <a:rPr lang="en-US" dirty="0"/>
              <a:t>In an event-based communication between two or more components where one component triggers an "Event" on another, and the other component "emits" new values for the caller component be notified of the changes.</a:t>
            </a:r>
          </a:p>
          <a:p>
            <a:r>
              <a:rPr lang="en-US" dirty="0"/>
              <a:t>In Routing, where the user can subscribe to the </a:t>
            </a:r>
            <a:r>
              <a:rPr lang="en-US" dirty="0" err="1"/>
              <a:t>ActivatedRoute</a:t>
            </a:r>
            <a:r>
              <a:rPr lang="en-US" dirty="0"/>
              <a:t> properties such as </a:t>
            </a:r>
            <a:r>
              <a:rPr lang="en-US" dirty="0" err="1"/>
              <a:t>params</a:t>
            </a:r>
            <a:r>
              <a:rPr lang="en-US" dirty="0"/>
              <a:t>, </a:t>
            </a:r>
            <a:r>
              <a:rPr lang="en-US" dirty="0" err="1"/>
              <a:t>queryParams</a:t>
            </a:r>
            <a:r>
              <a:rPr lang="en-US" dirty="0"/>
              <a:t> and so on to capture these properties.</a:t>
            </a:r>
          </a:p>
          <a:p>
            <a:endParaRPr lang="en-US" dirty="0"/>
          </a:p>
        </p:txBody>
      </p:sp>
    </p:spTree>
    <p:extLst>
      <p:ext uri="{BB962C8B-B14F-4D97-AF65-F5344CB8AC3E}">
        <p14:creationId xmlns:p14="http://schemas.microsoft.com/office/powerpoint/2010/main" val="31640109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686800" cy="624840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26841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229600" cy="3957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791200" y="1524000"/>
            <a:ext cx="1524000" cy="3505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Rounded Rectangle 5"/>
          <p:cNvSpPr/>
          <p:nvPr/>
        </p:nvSpPr>
        <p:spPr>
          <a:xfrm>
            <a:off x="5410200" y="5029200"/>
            <a:ext cx="3352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Function name  as a parameter</a:t>
            </a:r>
            <a:endParaRPr lang="en-US" dirty="0"/>
          </a:p>
        </p:txBody>
      </p:sp>
      <p:cxnSp>
        <p:nvCxnSpPr>
          <p:cNvPr id="8" name="Straight Arrow Connector 7"/>
          <p:cNvCxnSpPr/>
          <p:nvPr/>
        </p:nvCxnSpPr>
        <p:spPr>
          <a:xfrm>
            <a:off x="2286000" y="1447800"/>
            <a:ext cx="838200" cy="3924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ounded Rectangle 9"/>
          <p:cNvSpPr/>
          <p:nvPr/>
        </p:nvSpPr>
        <p:spPr>
          <a:xfrm>
            <a:off x="1828800" y="5387340"/>
            <a:ext cx="3352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says that it is a observable variable</a:t>
            </a:r>
            <a:endParaRPr lang="en-US" dirty="0"/>
          </a:p>
        </p:txBody>
      </p:sp>
      <p:cxnSp>
        <p:nvCxnSpPr>
          <p:cNvPr id="11" name="Straight Arrow Connector 10"/>
          <p:cNvCxnSpPr/>
          <p:nvPr/>
        </p:nvCxnSpPr>
        <p:spPr>
          <a:xfrm>
            <a:off x="2133600" y="2971800"/>
            <a:ext cx="2743200" cy="1447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4507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951293826"/>
              </p:ext>
            </p:extLst>
          </p:nvPr>
        </p:nvGraphicFramePr>
        <p:xfrm>
          <a:off x="0" y="1447800"/>
          <a:ext cx="5989432" cy="5052652"/>
        </p:xfrm>
        <a:graphic>
          <a:graphicData uri="http://schemas.openxmlformats.org/drawingml/2006/table">
            <a:tbl>
              <a:tblPr/>
              <a:tblGrid>
                <a:gridCol w="5989432"/>
              </a:tblGrid>
              <a:tr h="4525963">
                <a:tc>
                  <a:txBody>
                    <a:bodyPr/>
                    <a:lstStyle/>
                    <a:p>
                      <a:pPr algn="l" rtl="0" fontAlgn="base"/>
                      <a:r>
                        <a:rPr lang="en-US" sz="1200" b="0" i="0" dirty="0">
                          <a:effectLst/>
                          <a:latin typeface="Consolas"/>
                        </a:rPr>
                        <a:t>import { Component, </a:t>
                      </a:r>
                      <a:r>
                        <a:rPr lang="en-US" sz="1200" b="0" i="0" dirty="0" err="1">
                          <a:effectLst/>
                          <a:latin typeface="Consolas"/>
                        </a:rPr>
                        <a:t>OnInit</a:t>
                      </a:r>
                      <a:r>
                        <a:rPr lang="en-US" sz="1200" b="0" i="0" dirty="0">
                          <a:effectLst/>
                          <a:latin typeface="Consolas"/>
                        </a:rPr>
                        <a:t> } from '@angular/core';</a:t>
                      </a:r>
                    </a:p>
                    <a:p>
                      <a:pPr algn="l" rtl="0" fontAlgn="base"/>
                      <a:r>
                        <a:rPr lang="en-US" sz="1200" b="0" i="0" dirty="0">
                          <a:effectLst/>
                          <a:latin typeface="Consolas"/>
                        </a:rPr>
                        <a:t>import {Observable} from '</a:t>
                      </a:r>
                      <a:r>
                        <a:rPr lang="en-US" sz="1200" b="0" i="0" dirty="0" err="1">
                          <a:effectLst/>
                          <a:latin typeface="Consolas"/>
                        </a:rPr>
                        <a:t>rxjs</a:t>
                      </a:r>
                      <a:r>
                        <a:rPr lang="en-US" sz="1200" b="0" i="0" dirty="0">
                          <a:effectLst/>
                          <a:latin typeface="Consolas"/>
                        </a:rPr>
                        <a:t>';</a:t>
                      </a:r>
                    </a:p>
                    <a:p>
                      <a:pPr algn="l" rtl="0" fontAlgn="base"/>
                      <a:r>
                        <a:rPr lang="en-US" sz="1200" b="0" i="0" dirty="0">
                          <a:effectLst/>
                          <a:latin typeface="Consolas"/>
                        </a:rPr>
                        <a:t>  </a:t>
                      </a:r>
                    </a:p>
                    <a:p>
                      <a:pPr algn="l" rtl="0" fontAlgn="base"/>
                      <a:r>
                        <a:rPr lang="en-US" sz="1200" b="0" i="0" dirty="0">
                          <a:effectLst/>
                          <a:latin typeface="Consolas"/>
                        </a:rPr>
                        <a:t>@Component({</a:t>
                      </a:r>
                    </a:p>
                    <a:p>
                      <a:pPr algn="l" rtl="0" fontAlgn="base"/>
                      <a:r>
                        <a:rPr lang="en-US" sz="1200" b="0" i="0" dirty="0">
                          <a:effectLst/>
                          <a:latin typeface="Consolas"/>
                        </a:rPr>
                        <a:t>    selector: 'app-next-example',</a:t>
                      </a:r>
                    </a:p>
                    <a:p>
                      <a:pPr algn="l" rtl="0" fontAlgn="base"/>
                      <a:r>
                        <a:rPr lang="en-US" sz="1200" b="0" i="0" dirty="0">
                          <a:effectLst/>
                          <a:latin typeface="Consolas"/>
                        </a:rPr>
                        <a:t>    </a:t>
                      </a:r>
                      <a:r>
                        <a:rPr lang="en-US" sz="1200" b="0" i="0" dirty="0" err="1">
                          <a:effectLst/>
                          <a:latin typeface="Consolas"/>
                        </a:rPr>
                        <a:t>templateUrl</a:t>
                      </a:r>
                      <a:r>
                        <a:rPr lang="en-US" sz="1200" b="0" i="0" dirty="0">
                          <a:effectLst/>
                          <a:latin typeface="Consolas"/>
                        </a:rPr>
                        <a:t>: './next-example.component.html',</a:t>
                      </a:r>
                    </a:p>
                    <a:p>
                      <a:pPr algn="l" rtl="0" fontAlgn="base"/>
                      <a:r>
                        <a:rPr lang="en-US" sz="1200" b="0" i="0" dirty="0">
                          <a:effectLst/>
                          <a:latin typeface="Consolas"/>
                        </a:rPr>
                        <a:t>    </a:t>
                      </a:r>
                      <a:r>
                        <a:rPr lang="en-US" sz="1200" b="0" i="0" dirty="0" err="1">
                          <a:effectLst/>
                          <a:latin typeface="Consolas"/>
                        </a:rPr>
                        <a:t>styleUrls</a:t>
                      </a:r>
                      <a:r>
                        <a:rPr lang="en-US" sz="1200" b="0" i="0" dirty="0">
                          <a:effectLst/>
                          <a:latin typeface="Consolas"/>
                        </a:rPr>
                        <a:t>: ['./next-example.component.css']</a:t>
                      </a:r>
                    </a:p>
                    <a:p>
                      <a:pPr algn="l" rtl="0" fontAlgn="base"/>
                      <a:r>
                        <a:rPr lang="en-US" sz="1200" b="0" i="0" dirty="0">
                          <a:effectLst/>
                          <a:latin typeface="Consolas"/>
                        </a:rPr>
                        <a:t>})</a:t>
                      </a:r>
                    </a:p>
                    <a:p>
                      <a:pPr algn="l" rtl="0" fontAlgn="base"/>
                      <a:r>
                        <a:rPr lang="en-US" sz="1200" b="0" i="0" dirty="0">
                          <a:effectLst/>
                          <a:latin typeface="Consolas"/>
                        </a:rPr>
                        <a:t> </a:t>
                      </a:r>
                    </a:p>
                    <a:p>
                      <a:pPr algn="l" rtl="0" fontAlgn="base"/>
                      <a:r>
                        <a:rPr lang="en-US" sz="1200" b="0" i="0" dirty="0">
                          <a:effectLst/>
                          <a:latin typeface="Consolas"/>
                        </a:rPr>
                        <a:t>export class </a:t>
                      </a:r>
                      <a:r>
                        <a:rPr lang="en-US" sz="1200" b="0" i="0" dirty="0" err="1">
                          <a:effectLst/>
                          <a:latin typeface="Consolas"/>
                        </a:rPr>
                        <a:t>NextExampleComponent</a:t>
                      </a:r>
                      <a:r>
                        <a:rPr lang="en-US" sz="1200" b="0" i="0" dirty="0">
                          <a:effectLst/>
                          <a:latin typeface="Consolas"/>
                        </a:rPr>
                        <a:t> implements </a:t>
                      </a:r>
                      <a:r>
                        <a:rPr lang="en-US" sz="1200" b="0" i="0" dirty="0" err="1">
                          <a:effectLst/>
                          <a:latin typeface="Consolas"/>
                        </a:rPr>
                        <a:t>OnInit</a:t>
                      </a:r>
                      <a:r>
                        <a:rPr lang="en-US" sz="1200" b="0" i="0" dirty="0">
                          <a:effectLst/>
                          <a:latin typeface="Consolas"/>
                        </a:rPr>
                        <a:t> {</a:t>
                      </a:r>
                    </a:p>
                    <a:p>
                      <a:pPr algn="l" rtl="0" fontAlgn="base"/>
                      <a:r>
                        <a:rPr lang="en-US" sz="1200" b="0" i="0" dirty="0">
                          <a:effectLst/>
                          <a:latin typeface="Consolas"/>
                        </a:rPr>
                        <a:t>  </a:t>
                      </a:r>
                    </a:p>
                    <a:p>
                      <a:pPr algn="l" rtl="0" fontAlgn="base"/>
                      <a:r>
                        <a:rPr lang="en-US" sz="1200" b="0" i="0" dirty="0">
                          <a:effectLst/>
                          <a:latin typeface="Consolas"/>
                        </a:rPr>
                        <a:t>    constructor() { }</a:t>
                      </a:r>
                    </a:p>
                    <a:p>
                      <a:pPr algn="l" rtl="0" fontAlgn="base"/>
                      <a:r>
                        <a:rPr lang="en-US" sz="1200" b="0" i="0" dirty="0">
                          <a:effectLst/>
                          <a:latin typeface="Consolas"/>
                        </a:rPr>
                        <a:t>  </a:t>
                      </a:r>
                    </a:p>
                    <a:p>
                      <a:pPr algn="l" rtl="0" fontAlgn="base"/>
                      <a:r>
                        <a:rPr lang="en-US" sz="1200" b="0" i="0" dirty="0">
                          <a:effectLst/>
                          <a:latin typeface="Consolas"/>
                        </a:rPr>
                        <a:t>    </a:t>
                      </a:r>
                      <a:r>
                        <a:rPr lang="en-US" sz="1200" b="0" i="0" dirty="0" err="1">
                          <a:effectLst/>
                          <a:latin typeface="Consolas"/>
                        </a:rPr>
                        <a:t>ngOnInit</a:t>
                      </a:r>
                      <a:r>
                        <a:rPr lang="en-US" sz="1200" b="0" i="0" dirty="0">
                          <a:effectLst/>
                          <a:latin typeface="Consolas"/>
                        </a:rPr>
                        <a:t>() {</a:t>
                      </a:r>
                    </a:p>
                    <a:p>
                      <a:pPr algn="l" rtl="0" fontAlgn="base"/>
                      <a:r>
                        <a:rPr lang="en-US" sz="1200" b="0" i="0" dirty="0">
                          <a:effectLst/>
                          <a:latin typeface="Consolas"/>
                        </a:rPr>
                        <a:t>     </a:t>
                      </a:r>
                    </a:p>
                    <a:p>
                      <a:pPr algn="l" rtl="0" fontAlgn="base"/>
                      <a:r>
                        <a:rPr lang="en-US" sz="1200" b="0" i="0" dirty="0">
                          <a:effectLst/>
                          <a:latin typeface="Consolas"/>
                        </a:rPr>
                        <a:t>        // Create a new Observable</a:t>
                      </a:r>
                    </a:p>
                    <a:p>
                      <a:pPr algn="l" rtl="0" fontAlgn="base"/>
                      <a:r>
                        <a:rPr lang="en-US" sz="1200" b="0" i="0" dirty="0">
                          <a:effectLst/>
                          <a:latin typeface="Consolas"/>
                        </a:rPr>
                        <a:t>        </a:t>
                      </a:r>
                      <a:r>
                        <a:rPr lang="en-US" sz="1200" b="0" i="0" dirty="0" err="1">
                          <a:effectLst/>
                          <a:latin typeface="Consolas"/>
                        </a:rPr>
                        <a:t>const</a:t>
                      </a:r>
                      <a:r>
                        <a:rPr lang="en-US" sz="1200" b="0" i="0" dirty="0">
                          <a:effectLst/>
                          <a:latin typeface="Consolas"/>
                        </a:rPr>
                        <a:t> </a:t>
                      </a:r>
                      <a:r>
                        <a:rPr lang="en-US" sz="1200" b="0" i="0" dirty="0" err="1">
                          <a:effectLst/>
                          <a:latin typeface="Consolas"/>
                        </a:rPr>
                        <a:t>sqnc</a:t>
                      </a:r>
                      <a:r>
                        <a:rPr lang="en-US" sz="1200" b="0" i="0" dirty="0">
                          <a:effectLst/>
                          <a:latin typeface="Consolas"/>
                        </a:rPr>
                        <a:t> = new Observable(</a:t>
                      </a:r>
                      <a:r>
                        <a:rPr lang="en-US" sz="1200" b="0" i="0" dirty="0" err="1">
                          <a:effectLst/>
                          <a:latin typeface="Consolas"/>
                        </a:rPr>
                        <a:t>countOnetoTen</a:t>
                      </a:r>
                      <a:r>
                        <a:rPr lang="en-US" sz="1200" b="0" i="0" dirty="0">
                          <a:effectLst/>
                          <a:latin typeface="Consolas"/>
                        </a:rPr>
                        <a:t>);</a:t>
                      </a:r>
                    </a:p>
                    <a:p>
                      <a:pPr algn="l" rtl="0" fontAlgn="base"/>
                      <a:r>
                        <a:rPr lang="en-US" sz="1200" b="0" i="0" dirty="0">
                          <a:effectLst/>
                          <a:latin typeface="Consolas"/>
                        </a:rPr>
                        <a:t>      </a:t>
                      </a:r>
                    </a:p>
                    <a:p>
                      <a:pPr algn="l" rtl="0" fontAlgn="base"/>
                      <a:r>
                        <a:rPr lang="en-US" sz="1200" b="0" i="0" dirty="0">
                          <a:effectLst/>
                          <a:latin typeface="Consolas"/>
                        </a:rPr>
                        <a:t>        // Execute the Observable and print the</a:t>
                      </a:r>
                    </a:p>
                    <a:p>
                      <a:pPr algn="l" rtl="0" fontAlgn="base"/>
                      <a:r>
                        <a:rPr lang="en-US" sz="1200" b="0" i="0" dirty="0">
                          <a:effectLst/>
                          <a:latin typeface="Consolas"/>
                        </a:rPr>
                        <a:t>        // result of each notification</a:t>
                      </a:r>
                    </a:p>
                    <a:p>
                      <a:pPr algn="l" rtl="0" fontAlgn="base"/>
                      <a:r>
                        <a:rPr lang="en-US" sz="1200" b="0" i="0" dirty="0">
                          <a:effectLst/>
                          <a:latin typeface="Consolas"/>
                        </a:rPr>
                        <a:t>        // next() is a call to </a:t>
                      </a:r>
                      <a:r>
                        <a:rPr lang="en-US" sz="1200" b="0" i="0" dirty="0" err="1">
                          <a:effectLst/>
                          <a:latin typeface="Consolas"/>
                        </a:rPr>
                        <a:t>countOnetoTen</a:t>
                      </a:r>
                      <a:r>
                        <a:rPr lang="en-US" sz="1200" b="0" i="0" dirty="0">
                          <a:effectLst/>
                          <a:latin typeface="Consolas"/>
                        </a:rPr>
                        <a:t> method</a:t>
                      </a:r>
                    </a:p>
                    <a:p>
                      <a:pPr algn="l" rtl="0" fontAlgn="base"/>
                      <a:r>
                        <a:rPr lang="en-US" sz="1200" b="0" i="0" dirty="0">
                          <a:effectLst/>
                          <a:latin typeface="Consolas"/>
                        </a:rPr>
                        <a:t>        // to get the next value from the observable</a:t>
                      </a:r>
                    </a:p>
                    <a:p>
                      <a:pPr algn="l" rtl="0" fontAlgn="base"/>
                      <a:r>
                        <a:rPr lang="en-US" sz="1200" b="0" i="0" dirty="0">
                          <a:effectLst/>
                          <a:latin typeface="Consolas"/>
                        </a:rPr>
                        <a:t>        </a:t>
                      </a:r>
                      <a:r>
                        <a:rPr lang="en-US" sz="1200" b="0" i="0" dirty="0" err="1">
                          <a:effectLst/>
                          <a:latin typeface="Consolas"/>
                        </a:rPr>
                        <a:t>sqnc.subscribe</a:t>
                      </a:r>
                      <a:r>
                        <a:rPr lang="en-US" sz="1200" b="0" i="0" dirty="0">
                          <a:effectLst/>
                          <a:latin typeface="Consolas"/>
                        </a:rPr>
                        <a:t>({</a:t>
                      </a:r>
                    </a:p>
                    <a:p>
                      <a:pPr algn="l" rtl="0" fontAlgn="base"/>
                      <a:r>
                        <a:rPr lang="en-US" sz="1200" b="0" i="0" dirty="0">
                          <a:effectLst/>
                          <a:latin typeface="Consolas"/>
                        </a:rPr>
                        <a:t>            next(</a:t>
                      </a:r>
                      <a:r>
                        <a:rPr lang="en-US" sz="1200" b="0" i="0" dirty="0" err="1">
                          <a:effectLst/>
                          <a:latin typeface="Consolas"/>
                        </a:rPr>
                        <a:t>num</a:t>
                      </a:r>
                      <a:r>
                        <a:rPr lang="en-US" sz="1200" b="0" i="0" dirty="0">
                          <a:effectLst/>
                          <a:latin typeface="Consolas"/>
                        </a:rPr>
                        <a:t>) { console.log(</a:t>
                      </a:r>
                      <a:r>
                        <a:rPr lang="en-US" sz="1200" b="0" i="0" dirty="0" err="1">
                          <a:effectLst/>
                          <a:latin typeface="Consolas"/>
                        </a:rPr>
                        <a:t>num</a:t>
                      </a:r>
                      <a:r>
                        <a:rPr lang="en-US" sz="1200" b="0" i="0" dirty="0">
                          <a:effectLst/>
                          <a:latin typeface="Consolas"/>
                        </a:rPr>
                        <a:t>); }</a:t>
                      </a:r>
                    </a:p>
                    <a:p>
                      <a:pPr algn="l" rtl="0" fontAlgn="base"/>
                      <a:r>
                        <a:rPr lang="en-US" sz="1200" b="0" i="0" dirty="0">
                          <a:effectLst/>
                          <a:latin typeface="Consolas"/>
                        </a:rPr>
                        <a:t>        });</a:t>
                      </a:r>
                    </a:p>
                    <a:p>
                      <a:pPr algn="l" rtl="0" fontAlgn="base"/>
                      <a:r>
                        <a:rPr lang="en-US" sz="1200" b="0" i="0" dirty="0">
                          <a:effectLst/>
                          <a:latin typeface="Consolas"/>
                        </a:rPr>
                        <a:t>         </a:t>
                      </a:r>
                    </a:p>
                    <a:p>
                      <a:pPr algn="l" rtl="0" fontAlgn="base"/>
                      <a:r>
                        <a:rPr lang="en-US" sz="1200" b="0" i="0" dirty="0">
                          <a:effectLst/>
                          <a:latin typeface="Consolas"/>
                        </a:rPr>
                        <a:t>        </a:t>
                      </a:r>
                      <a:endParaRPr lang="en-US" sz="700" b="0" i="0" dirty="0">
                        <a:effectLst/>
                        <a:latin typeface="Consolas"/>
                      </a:endParaRPr>
                    </a:p>
                  </a:txBody>
                  <a:tcPr marL="41033" marR="41033" marT="57446" marB="57446" anchor="ctr">
                    <a:lnL>
                      <a:noFill/>
                    </a:lnL>
                    <a:lnR>
                      <a:noFill/>
                    </a:lnR>
                    <a:lnT>
                      <a:noFill/>
                    </a:lnT>
                    <a:lnB>
                      <a:noFill/>
                    </a:lnB>
                  </a:tcPr>
                </a:tc>
              </a:tr>
            </a:tbl>
          </a:graphicData>
        </a:graphic>
      </p:graphicFrame>
      <p:sp>
        <p:nvSpPr>
          <p:cNvPr id="6" name="Rectangle 3"/>
          <p:cNvSpPr>
            <a:spLocks noChangeArrowheads="1"/>
          </p:cNvSpPr>
          <p:nvPr/>
        </p:nvSpPr>
        <p:spPr bwMode="auto">
          <a:xfrm>
            <a:off x="3186113" y="1512888"/>
            <a:ext cx="1905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273239"/>
                </a:solidFill>
                <a:effectLst/>
                <a:latin typeface="urw-din"/>
                <a:cs typeface="Arial" pitchFamily="34" charset="0"/>
              </a:rPr>
              <a:t/>
            </a:r>
            <a:br>
              <a:rPr kumimoji="0" lang="en-US" altLang="en-US" sz="1200" b="0" i="0" u="none" strike="noStrike" cap="none" normalizeH="0" baseline="0" smtClean="0">
                <a:ln>
                  <a:noFill/>
                </a:ln>
                <a:solidFill>
                  <a:srgbClr val="273239"/>
                </a:solidFill>
                <a:effectLst/>
                <a:latin typeface="urw-din"/>
                <a:cs typeface="Arial" pitchFamily="34" charset="0"/>
              </a:rPr>
            </a:br>
            <a:endParaRPr kumimoji="0" lang="en-US"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ounded Rectangle 6"/>
          <p:cNvSpPr/>
          <p:nvPr/>
        </p:nvSpPr>
        <p:spPr>
          <a:xfrm>
            <a:off x="4876800" y="1447800"/>
            <a:ext cx="4038600" cy="5105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0" i="0" dirty="0" smtClean="0">
                <a:effectLst/>
                <a:latin typeface="Consolas"/>
              </a:rPr>
              <a:t>// This function runs when subscribe()</a:t>
            </a:r>
          </a:p>
          <a:p>
            <a:pPr fontAlgn="base"/>
            <a:r>
              <a:rPr lang="en-US" b="0" i="0" dirty="0" smtClean="0">
                <a:effectLst/>
                <a:latin typeface="Consolas"/>
              </a:rPr>
              <a:t>        // is called</a:t>
            </a:r>
          </a:p>
          <a:p>
            <a:pPr fontAlgn="base"/>
            <a:r>
              <a:rPr lang="en-US" b="0" i="0" dirty="0" smtClean="0">
                <a:effectLst/>
                <a:latin typeface="Consolas"/>
              </a:rPr>
              <a:t>        function </a:t>
            </a:r>
            <a:r>
              <a:rPr lang="en-US" b="0" i="0" dirty="0" err="1" smtClean="0">
                <a:effectLst/>
                <a:latin typeface="Consolas"/>
              </a:rPr>
              <a:t>countOnetoTen</a:t>
            </a:r>
            <a:r>
              <a:rPr lang="en-US" b="0" i="0" dirty="0" smtClean="0">
                <a:effectLst/>
                <a:latin typeface="Consolas"/>
              </a:rPr>
              <a:t>(observer) {</a:t>
            </a:r>
          </a:p>
          <a:p>
            <a:pPr fontAlgn="base"/>
            <a:r>
              <a:rPr lang="en-US" b="0" i="0" dirty="0" smtClean="0">
                <a:effectLst/>
                <a:latin typeface="Consolas"/>
              </a:rPr>
              <a:t>             </a:t>
            </a:r>
          </a:p>
          <a:p>
            <a:pPr fontAlgn="base"/>
            <a:r>
              <a:rPr lang="en-US" b="0" i="0" dirty="0" smtClean="0">
                <a:effectLst/>
                <a:latin typeface="Consolas"/>
              </a:rPr>
              <a:t>            for(</a:t>
            </a:r>
            <a:r>
              <a:rPr lang="en-US" b="0" i="0" dirty="0" err="1" smtClean="0">
                <a:effectLst/>
                <a:latin typeface="Consolas"/>
              </a:rPr>
              <a:t>var</a:t>
            </a:r>
            <a:r>
              <a:rPr lang="en-US" b="0" i="0" dirty="0" smtClean="0">
                <a:effectLst/>
                <a:latin typeface="Consolas"/>
              </a:rPr>
              <a:t> </a:t>
            </a:r>
            <a:r>
              <a:rPr lang="en-US" b="0" i="0" dirty="0" err="1" smtClean="0">
                <a:effectLst/>
                <a:latin typeface="Consolas"/>
              </a:rPr>
              <a:t>i</a:t>
            </a:r>
            <a:r>
              <a:rPr lang="en-US" b="0" i="0" dirty="0" smtClean="0">
                <a:effectLst/>
                <a:latin typeface="Consolas"/>
              </a:rPr>
              <a:t> = 1; </a:t>
            </a:r>
            <a:r>
              <a:rPr lang="en-US" b="0" i="0" dirty="0" err="1" smtClean="0">
                <a:effectLst/>
                <a:latin typeface="Consolas"/>
              </a:rPr>
              <a:t>i</a:t>
            </a:r>
            <a:r>
              <a:rPr lang="en-US" b="0" i="0" dirty="0" smtClean="0">
                <a:effectLst/>
                <a:latin typeface="Consolas"/>
              </a:rPr>
              <a:t> &lt;= 10; </a:t>
            </a:r>
            <a:r>
              <a:rPr lang="en-US" b="0" i="0" dirty="0" err="1" smtClean="0">
                <a:effectLst/>
                <a:latin typeface="Consolas"/>
              </a:rPr>
              <a:t>i</a:t>
            </a:r>
            <a:r>
              <a:rPr lang="en-US" b="0" i="0" dirty="0" smtClean="0">
                <a:effectLst/>
                <a:latin typeface="Consolas"/>
              </a:rPr>
              <a:t>++) {                 </a:t>
            </a:r>
          </a:p>
          <a:p>
            <a:pPr fontAlgn="base"/>
            <a:r>
              <a:rPr lang="en-US" b="0" i="0" dirty="0" smtClean="0">
                <a:effectLst/>
                <a:latin typeface="Consolas"/>
              </a:rPr>
              <a:t>                // Calls the next observable</a:t>
            </a:r>
          </a:p>
          <a:p>
            <a:pPr fontAlgn="base"/>
            <a:r>
              <a:rPr lang="en-US" b="0" i="0" dirty="0" smtClean="0">
                <a:effectLst/>
                <a:latin typeface="Consolas"/>
              </a:rPr>
              <a:t>                // notification</a:t>
            </a:r>
          </a:p>
          <a:p>
            <a:pPr fontAlgn="base"/>
            <a:r>
              <a:rPr lang="en-US" b="0" i="0" dirty="0" smtClean="0">
                <a:effectLst/>
                <a:latin typeface="Consolas"/>
              </a:rPr>
              <a:t>                </a:t>
            </a:r>
            <a:r>
              <a:rPr lang="en-US" b="0" i="0" dirty="0" err="1" smtClean="0">
                <a:effectLst/>
                <a:latin typeface="Consolas"/>
              </a:rPr>
              <a:t>observer.next</a:t>
            </a:r>
            <a:r>
              <a:rPr lang="en-US" b="0" i="0" dirty="0" smtClean="0">
                <a:effectLst/>
                <a:latin typeface="Consolas"/>
              </a:rPr>
              <a:t>(</a:t>
            </a:r>
            <a:r>
              <a:rPr lang="en-US" b="0" i="0" dirty="0" err="1" smtClean="0">
                <a:effectLst/>
                <a:latin typeface="Consolas"/>
              </a:rPr>
              <a:t>i</a:t>
            </a:r>
            <a:r>
              <a:rPr lang="en-US" b="0" i="0" dirty="0" smtClean="0">
                <a:effectLst/>
                <a:latin typeface="Consolas"/>
              </a:rPr>
              <a:t>);            }</a:t>
            </a:r>
          </a:p>
          <a:p>
            <a:pPr fontAlgn="base"/>
            <a:r>
              <a:rPr lang="en-US" b="0" i="0" dirty="0" smtClean="0">
                <a:effectLst/>
                <a:latin typeface="Consolas"/>
              </a:rPr>
              <a:t>         </a:t>
            </a:r>
          </a:p>
          <a:p>
            <a:pPr fontAlgn="base"/>
            <a:r>
              <a:rPr lang="en-US" b="0" i="0" dirty="0" smtClean="0">
                <a:effectLst/>
                <a:latin typeface="Consolas"/>
              </a:rPr>
              <a:t>            // Unsubscribe after completing</a:t>
            </a:r>
          </a:p>
          <a:p>
            <a:pPr fontAlgn="base"/>
            <a:r>
              <a:rPr lang="en-US" b="0" i="0" dirty="0" smtClean="0">
                <a:effectLst/>
                <a:latin typeface="Consolas"/>
              </a:rPr>
              <a:t>            // the sequence</a:t>
            </a:r>
          </a:p>
          <a:p>
            <a:pPr fontAlgn="base"/>
            <a:r>
              <a:rPr lang="en-US" b="0" i="0" dirty="0" smtClean="0">
                <a:effectLst/>
                <a:latin typeface="Consolas"/>
              </a:rPr>
              <a:t>            return {unsubscribe(){}};</a:t>
            </a:r>
          </a:p>
          <a:p>
            <a:pPr fontAlgn="base"/>
            <a:r>
              <a:rPr lang="en-US" b="0" i="0" dirty="0" smtClean="0">
                <a:effectLst/>
                <a:latin typeface="Consolas"/>
              </a:rPr>
              <a:t>        }</a:t>
            </a:r>
          </a:p>
          <a:p>
            <a:pPr fontAlgn="base"/>
            <a:r>
              <a:rPr lang="en-US" b="0" i="0" dirty="0" smtClean="0">
                <a:effectLst/>
                <a:latin typeface="Consolas"/>
              </a:rPr>
              <a:t>    }</a:t>
            </a:r>
          </a:p>
          <a:p>
            <a:pPr fontAlgn="base"/>
            <a:r>
              <a:rPr lang="en-US" sz="800" b="0" i="0" dirty="0" smtClean="0">
                <a:effectLst/>
                <a:latin typeface="Consolas"/>
              </a:rPr>
              <a:t>}</a:t>
            </a:r>
            <a:endParaRPr lang="en-US" dirty="0"/>
          </a:p>
        </p:txBody>
      </p:sp>
    </p:spTree>
    <p:extLst>
      <p:ext uri="{BB962C8B-B14F-4D97-AF65-F5344CB8AC3E}">
        <p14:creationId xmlns:p14="http://schemas.microsoft.com/office/powerpoint/2010/main" val="33099411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observable</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0570" y="2499201"/>
            <a:ext cx="7642860" cy="2727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12620"/>
            <a:ext cx="39909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4"/>
          <p:cNvSpPr>
            <a:spLocks noChangeArrowheads="1"/>
          </p:cNvSpPr>
          <p:nvPr/>
        </p:nvSpPr>
        <p:spPr bwMode="auto">
          <a:xfrm>
            <a:off x="838200" y="1213787"/>
            <a:ext cx="2532745" cy="468026"/>
          </a:xfrm>
          <a:prstGeom prst="rect">
            <a:avLst/>
          </a:prstGeom>
          <a:solidFill>
            <a:srgbClr val="1E24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rgbClr val="8AC7E6"/>
                </a:solidFill>
                <a:effectLst/>
                <a:latin typeface="Courier New" pitchFamily="49" charset="0"/>
                <a:cs typeface="Arial" pitchFamily="34" charset="0"/>
              </a:rPr>
              <a:t>npm</a:t>
            </a:r>
            <a:r>
              <a:rPr kumimoji="0" lang="en-US" altLang="en-US" sz="2000" b="0" i="0" u="none" strike="noStrike" cap="none" normalizeH="0" baseline="0" dirty="0" smtClean="0">
                <a:ln>
                  <a:noFill/>
                </a:ln>
                <a:solidFill>
                  <a:srgbClr val="F2F2F2"/>
                </a:solidFill>
                <a:effectLst/>
                <a:latin typeface="Courier New" pitchFamily="49" charset="0"/>
                <a:cs typeface="Arial" pitchFamily="34" charset="0"/>
              </a:rPr>
              <a:t> </a:t>
            </a:r>
            <a:r>
              <a:rPr kumimoji="0" lang="en-US" altLang="en-US" sz="2000" b="0" i="0" u="none" strike="noStrike" cap="none" normalizeH="0" baseline="0" dirty="0" smtClean="0">
                <a:ln>
                  <a:noFill/>
                </a:ln>
                <a:solidFill>
                  <a:srgbClr val="8AC7E6"/>
                </a:solidFill>
                <a:effectLst/>
                <a:latin typeface="Courier New" pitchFamily="49" charset="0"/>
                <a:cs typeface="Arial" pitchFamily="34" charset="0"/>
              </a:rPr>
              <a:t>install</a:t>
            </a:r>
            <a:r>
              <a:rPr kumimoji="0" lang="en-US" altLang="en-US" sz="2000" b="0" i="0" u="none" strike="noStrike" cap="none" normalizeH="0" baseline="0" dirty="0" smtClean="0">
                <a:ln>
                  <a:noFill/>
                </a:ln>
                <a:solidFill>
                  <a:srgbClr val="F2F2F2"/>
                </a:solidFill>
                <a:effectLst/>
                <a:latin typeface="Courier New" pitchFamily="49" charset="0"/>
                <a:cs typeface="Arial" pitchFamily="34" charset="0"/>
              </a:rPr>
              <a:t> </a:t>
            </a:r>
            <a:r>
              <a:rPr kumimoji="0" lang="en-US" altLang="en-US" sz="2000" b="0" i="0" u="none" strike="noStrike" cap="none" normalizeH="0" baseline="0" dirty="0" err="1" smtClean="0">
                <a:ln>
                  <a:noFill/>
                </a:ln>
                <a:solidFill>
                  <a:srgbClr val="F2F2F2"/>
                </a:solidFill>
                <a:effectLst/>
                <a:latin typeface="Courier New" pitchFamily="49" charset="0"/>
                <a:cs typeface="Arial" pitchFamily="34" charset="0"/>
              </a:rPr>
              <a:t>rxjs</a:t>
            </a:r>
            <a:r>
              <a:rPr kumimoji="0" lang="en-US" altLang="en-US" sz="2000" b="0" i="0" u="none" strike="noStrike" cap="none" normalizeH="0" baseline="0" dirty="0" smtClean="0">
                <a:ln>
                  <a:noFill/>
                </a:ln>
                <a:solidFill>
                  <a:schemeClr val="tx1"/>
                </a:solidFill>
                <a:effectLst/>
                <a:latin typeface="Arial" pitchFamily="34" charset="0"/>
                <a:cs typeface="Arial" pitchFamily="34" charset="0"/>
              </a:rPr>
              <a:t> </a:t>
            </a:r>
          </a:p>
        </p:txBody>
      </p:sp>
    </p:spTree>
    <p:extLst>
      <p:ext uri="{BB962C8B-B14F-4D97-AF65-F5344CB8AC3E}">
        <p14:creationId xmlns:p14="http://schemas.microsoft.com/office/powerpoint/2010/main" val="2830521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152401"/>
            <a:ext cx="8915400" cy="591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3633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a:t>
            </a:r>
            <a:endParaRPr lang="en-US" dirty="0"/>
          </a:p>
        </p:txBody>
      </p:sp>
      <p:sp>
        <p:nvSpPr>
          <p:cNvPr id="4" name="Content Placeholder 3"/>
          <p:cNvSpPr>
            <a:spLocks noGrp="1"/>
          </p:cNvSpPr>
          <p:nvPr>
            <p:ph idx="1"/>
          </p:nvPr>
        </p:nvSpPr>
        <p:spPr/>
        <p:txBody>
          <a:bodyPr/>
          <a:lstStyle/>
          <a:p>
            <a:r>
              <a:rPr lang="en-US" dirty="0" smtClean="0"/>
              <a:t>When we request to server the server will</a:t>
            </a:r>
          </a:p>
          <a:p>
            <a:r>
              <a:rPr lang="en-US" dirty="0" smtClean="0"/>
              <a:t>Take time to prepare data when it is prepared</a:t>
            </a:r>
          </a:p>
          <a:p>
            <a:r>
              <a:rPr lang="en-US" dirty="0" smtClean="0"/>
              <a:t>Completely it is given to  client .the data  may </a:t>
            </a:r>
          </a:p>
          <a:p>
            <a:r>
              <a:rPr lang="en-US" dirty="0" smtClean="0"/>
              <a:t>Be </a:t>
            </a:r>
            <a:r>
              <a:rPr lang="en-US" dirty="0" err="1" smtClean="0"/>
              <a:t>th</a:t>
            </a:r>
            <a:r>
              <a:rPr lang="en-US" dirty="0" smtClean="0"/>
              <a:t> error message also</a:t>
            </a:r>
          </a:p>
          <a:p>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10000"/>
            <a:ext cx="6724650" cy="212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0844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New syntax in rxjs6</a:t>
            </a:r>
            <a:endParaRPr lang="en-US" dirty="0"/>
          </a:p>
        </p:txBody>
      </p:sp>
      <p:sp>
        <p:nvSpPr>
          <p:cNvPr id="3" name="Content Placeholder 2"/>
          <p:cNvSpPr>
            <a:spLocks noGrp="1"/>
          </p:cNvSpPr>
          <p:nvPr>
            <p:ph idx="1"/>
          </p:nvPr>
        </p:nvSpPr>
        <p:spPr>
          <a:xfrm>
            <a:off x="457200" y="762000"/>
            <a:ext cx="8229600" cy="5364163"/>
          </a:xfrm>
        </p:spPr>
        <p:style>
          <a:lnRef idx="2">
            <a:schemeClr val="dk1"/>
          </a:lnRef>
          <a:fillRef idx="1">
            <a:schemeClr val="lt1"/>
          </a:fillRef>
          <a:effectRef idx="0">
            <a:schemeClr val="dk1"/>
          </a:effectRef>
          <a:fontRef idx="minor">
            <a:schemeClr val="dk1"/>
          </a:fontRef>
        </p:style>
        <p:txBody>
          <a:bodyPr>
            <a:normAutofit fontScale="25000" lnSpcReduction="20000"/>
          </a:bodyPr>
          <a:lstStyle/>
          <a:p>
            <a:pPr marL="0" indent="0">
              <a:buNone/>
            </a:pPr>
            <a:r>
              <a:rPr lang="en-US" sz="4800" dirty="0"/>
              <a:t>import { Component, </a:t>
            </a:r>
            <a:r>
              <a:rPr lang="en-US" sz="4800" dirty="0" err="1"/>
              <a:t>OnInit</a:t>
            </a:r>
            <a:r>
              <a:rPr lang="en-US" sz="4800" dirty="0"/>
              <a:t> } from '@angular/core';</a:t>
            </a:r>
          </a:p>
          <a:p>
            <a:pPr marL="0" indent="0">
              <a:buNone/>
            </a:pPr>
            <a:r>
              <a:rPr lang="en-US" sz="4800" dirty="0"/>
              <a:t>import { Observable ,from, interval} from '</a:t>
            </a:r>
            <a:r>
              <a:rPr lang="en-US" sz="4800" dirty="0" err="1"/>
              <a:t>rxjs</a:t>
            </a:r>
            <a:r>
              <a:rPr lang="en-US" sz="4800" dirty="0"/>
              <a:t>';</a:t>
            </a:r>
          </a:p>
          <a:p>
            <a:pPr marL="0" indent="0">
              <a:buNone/>
            </a:pPr>
            <a:r>
              <a:rPr lang="en-US" sz="4800" dirty="0"/>
              <a:t>import { </a:t>
            </a:r>
            <a:r>
              <a:rPr lang="en-US" sz="4800" dirty="0" err="1"/>
              <a:t>ObjectUnsubscribedError</a:t>
            </a:r>
            <a:r>
              <a:rPr lang="en-US" sz="4800" dirty="0"/>
              <a:t>,  observable } from '</a:t>
            </a:r>
            <a:r>
              <a:rPr lang="en-US" sz="4800" dirty="0" err="1"/>
              <a:t>rxjs</a:t>
            </a:r>
            <a:r>
              <a:rPr lang="en-US" sz="4800" dirty="0"/>
              <a:t>';</a:t>
            </a:r>
          </a:p>
          <a:p>
            <a:pPr marL="0" indent="0">
              <a:buNone/>
            </a:pPr>
            <a:r>
              <a:rPr lang="en-US" sz="4800" dirty="0"/>
              <a:t/>
            </a:r>
            <a:br>
              <a:rPr lang="en-US" sz="4800" dirty="0"/>
            </a:br>
            <a:r>
              <a:rPr lang="en-US" sz="4800" dirty="0"/>
              <a:t/>
            </a:r>
            <a:br>
              <a:rPr lang="en-US" sz="4800" dirty="0"/>
            </a:br>
            <a:r>
              <a:rPr lang="en-US" sz="4800" dirty="0"/>
              <a:t>@Component({</a:t>
            </a:r>
          </a:p>
          <a:p>
            <a:pPr marL="0" indent="0">
              <a:buNone/>
            </a:pPr>
            <a:r>
              <a:rPr lang="en-US" sz="4800" dirty="0"/>
              <a:t>  selector: 'app-obsex1',</a:t>
            </a:r>
          </a:p>
          <a:p>
            <a:pPr marL="0" indent="0">
              <a:buNone/>
            </a:pPr>
            <a:r>
              <a:rPr lang="en-US" sz="4800" dirty="0"/>
              <a:t>  </a:t>
            </a:r>
            <a:r>
              <a:rPr lang="en-US" sz="4800" dirty="0" err="1"/>
              <a:t>templateUrl</a:t>
            </a:r>
            <a:r>
              <a:rPr lang="en-US" sz="4800" dirty="0"/>
              <a:t>: './obsex1.component.html',</a:t>
            </a:r>
          </a:p>
          <a:p>
            <a:pPr marL="0" indent="0">
              <a:buNone/>
            </a:pPr>
            <a:r>
              <a:rPr lang="en-US" sz="4800" dirty="0"/>
              <a:t>  </a:t>
            </a:r>
            <a:r>
              <a:rPr lang="en-US" sz="4800" dirty="0" err="1"/>
              <a:t>styleUrls</a:t>
            </a:r>
            <a:r>
              <a:rPr lang="en-US" sz="4800" dirty="0"/>
              <a:t>: ['./obsex1.component.css</a:t>
            </a:r>
            <a:r>
              <a:rPr lang="en-US" sz="4800" dirty="0" smtClean="0"/>
              <a:t>']</a:t>
            </a:r>
          </a:p>
          <a:p>
            <a:pPr marL="0" indent="0">
              <a:buNone/>
            </a:pPr>
            <a:r>
              <a:rPr lang="en-US" sz="4800" dirty="0" smtClean="0"/>
              <a:t>})</a:t>
            </a:r>
          </a:p>
          <a:p>
            <a:pPr marL="0" indent="0">
              <a:buNone/>
            </a:pPr>
            <a:r>
              <a:rPr lang="en-US" sz="4800" dirty="0" smtClean="0"/>
              <a:t>export </a:t>
            </a:r>
            <a:r>
              <a:rPr lang="en-US" sz="4800" dirty="0"/>
              <a:t>class Obsex1Component implements </a:t>
            </a:r>
            <a:r>
              <a:rPr lang="en-US" sz="4800" dirty="0" err="1"/>
              <a:t>OnInit</a:t>
            </a:r>
            <a:r>
              <a:rPr lang="en-US" sz="4800" dirty="0"/>
              <a:t> {</a:t>
            </a:r>
          </a:p>
          <a:p>
            <a:pPr marL="0" indent="0">
              <a:buNone/>
            </a:pPr>
            <a:r>
              <a:rPr lang="en-US" sz="4800" dirty="0"/>
              <a:t/>
            </a:r>
            <a:br>
              <a:rPr lang="en-US" sz="4800" dirty="0"/>
            </a:br>
            <a:r>
              <a:rPr lang="en-US" sz="4800" dirty="0"/>
              <a:t>  constructor() { }</a:t>
            </a:r>
          </a:p>
          <a:p>
            <a:pPr marL="0" indent="0">
              <a:buNone/>
            </a:pPr>
            <a:r>
              <a:rPr lang="en-US" sz="4800" dirty="0"/>
              <a:t/>
            </a:r>
            <a:br>
              <a:rPr lang="en-US" sz="4800" dirty="0"/>
            </a:br>
            <a:r>
              <a:rPr lang="en-US" sz="4800" dirty="0"/>
              <a:t>  </a:t>
            </a:r>
            <a:r>
              <a:rPr lang="en-US" sz="6400" dirty="0" err="1"/>
              <a:t>ngOnInit</a:t>
            </a:r>
            <a:r>
              <a:rPr lang="en-US" sz="6400" dirty="0"/>
              <a:t>(): void {</a:t>
            </a:r>
          </a:p>
          <a:p>
            <a:pPr marL="0" indent="0">
              <a:buNone/>
            </a:pPr>
            <a:r>
              <a:rPr lang="en-US" sz="6400" dirty="0"/>
              <a:t/>
            </a:r>
            <a:br>
              <a:rPr lang="en-US" sz="6400" dirty="0"/>
            </a:br>
            <a:r>
              <a:rPr lang="en-US" sz="6400" dirty="0"/>
              <a:t>  </a:t>
            </a:r>
            <a:r>
              <a:rPr lang="en-US" sz="6400" dirty="0" err="1"/>
              <a:t>const</a:t>
            </a:r>
            <a:r>
              <a:rPr lang="en-US" sz="6400" dirty="0"/>
              <a:t> </a:t>
            </a:r>
            <a:r>
              <a:rPr lang="en-US" sz="6400" dirty="0" err="1"/>
              <a:t>tentoone</a:t>
            </a:r>
            <a:r>
              <a:rPr lang="en-US" sz="6400" dirty="0"/>
              <a:t>$:Observable&lt;number&gt;=new Observable((observer)=&gt;{</a:t>
            </a:r>
          </a:p>
          <a:p>
            <a:pPr marL="0" indent="0">
              <a:buNone/>
            </a:pPr>
            <a:r>
              <a:rPr lang="en-US" sz="6400" dirty="0"/>
              <a:t>;</a:t>
            </a:r>
          </a:p>
          <a:p>
            <a:pPr marL="0" indent="0">
              <a:buNone/>
            </a:pPr>
            <a:r>
              <a:rPr lang="en-US" sz="6400" dirty="0"/>
              <a:t/>
            </a:r>
            <a:br>
              <a:rPr lang="en-US" sz="6400" dirty="0"/>
            </a:br>
            <a:r>
              <a:rPr lang="en-US" sz="6400" dirty="0"/>
              <a:t>      for (let index = 10; index &gt;1; index--)</a:t>
            </a:r>
          </a:p>
          <a:p>
            <a:pPr marL="0" indent="0">
              <a:buNone/>
            </a:pPr>
            <a:r>
              <a:rPr lang="en-US" sz="6400" dirty="0"/>
              <a:t>       {</a:t>
            </a:r>
          </a:p>
          <a:p>
            <a:pPr marL="0" indent="0">
              <a:buNone/>
            </a:pPr>
            <a:r>
              <a:rPr lang="en-US" sz="6400" dirty="0"/>
              <a:t>         </a:t>
            </a:r>
            <a:r>
              <a:rPr lang="en-US" sz="6400" dirty="0" err="1"/>
              <a:t>observer.next</a:t>
            </a:r>
            <a:r>
              <a:rPr lang="en-US" sz="6400" dirty="0"/>
              <a:t>(index);</a:t>
            </a:r>
          </a:p>
          <a:p>
            <a:pPr marL="0" indent="0">
              <a:buNone/>
            </a:pPr>
            <a:r>
              <a:rPr lang="en-US" sz="6400" dirty="0"/>
              <a:t/>
            </a:r>
            <a:br>
              <a:rPr lang="en-US" sz="6400" dirty="0"/>
            </a:br>
            <a:r>
              <a:rPr lang="en-US" sz="6400" dirty="0"/>
              <a:t>        //</a:t>
            </a:r>
            <a:r>
              <a:rPr lang="en-US" sz="6400" dirty="0" err="1"/>
              <a:t>setTimeout</a:t>
            </a:r>
            <a:r>
              <a:rPr lang="en-US" sz="6400" dirty="0"/>
              <a:t>(() =&gt; { </a:t>
            </a:r>
            <a:r>
              <a:rPr lang="en-US" sz="6400" dirty="0" err="1"/>
              <a:t>observer.next</a:t>
            </a:r>
            <a:r>
              <a:rPr lang="en-US" sz="6400" dirty="0"/>
              <a:t>(index) }, 4000);</a:t>
            </a:r>
          </a:p>
          <a:p>
            <a:pPr marL="0" indent="0">
              <a:buNone/>
            </a:pPr>
            <a:r>
              <a:rPr lang="en-US" sz="6400" dirty="0"/>
              <a:t/>
            </a:r>
            <a:br>
              <a:rPr lang="en-US" sz="6400" dirty="0"/>
            </a:br>
            <a:r>
              <a:rPr lang="en-US" sz="4800" dirty="0"/>
              <a:t/>
            </a:r>
            <a:br>
              <a:rPr lang="en-US" sz="4800" dirty="0"/>
            </a:br>
            <a:r>
              <a:rPr lang="en-US" sz="4800" dirty="0"/>
              <a:t/>
            </a:r>
            <a:br>
              <a:rPr lang="en-US" sz="4800" dirty="0"/>
            </a:br>
            <a:r>
              <a:rPr lang="en-US" sz="4800" dirty="0"/>
              <a:t/>
            </a:r>
            <a:br>
              <a:rPr lang="en-US" sz="4800" dirty="0"/>
            </a:br>
            <a:r>
              <a:rPr lang="en-US" sz="4800" dirty="0"/>
              <a:t/>
            </a:r>
            <a:br>
              <a:rPr lang="en-US" sz="4800" dirty="0"/>
            </a:br>
            <a:r>
              <a:rPr lang="en-US" sz="4800" dirty="0"/>
              <a:t>    }</a:t>
            </a:r>
          </a:p>
          <a:p>
            <a:r>
              <a:rPr lang="en-US" sz="4800" dirty="0"/>
              <a:t/>
            </a:r>
            <a:br>
              <a:rPr lang="en-US" sz="4800" dirty="0"/>
            </a:br>
            <a:endParaRPr lang="en-US" sz="4800" dirty="0"/>
          </a:p>
          <a:p>
            <a:endParaRPr lang="en-US" dirty="0"/>
          </a:p>
        </p:txBody>
      </p:sp>
    </p:spTree>
    <p:extLst>
      <p:ext uri="{BB962C8B-B14F-4D97-AF65-F5344CB8AC3E}">
        <p14:creationId xmlns:p14="http://schemas.microsoft.com/office/powerpoint/2010/main" val="1084584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138274"/>
            <a:ext cx="8229600" cy="3449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1363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03988"/>
            <a:ext cx="8229600" cy="3318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57200"/>
            <a:ext cx="6927850" cy="88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1912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1323975"/>
            <a:ext cx="8655050" cy="421005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13758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19578"/>
            <a:ext cx="8229600" cy="4487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2738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Angular </a:t>
            </a:r>
            <a:r>
              <a:rPr lang="en-US" b="1" dirty="0" err="1"/>
              <a:t>HttpClient</a:t>
            </a:r>
            <a:r>
              <a:rPr lang="en-US" b="1" dirty="0"/>
              <a:t>?</a:t>
            </a:r>
            <a:br>
              <a:rPr lang="en-US" b="1" dirty="0"/>
            </a:b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a:t>
            </a:r>
            <a:r>
              <a:rPr lang="en-US" dirty="0"/>
              <a:t> </a:t>
            </a:r>
            <a:r>
              <a:rPr lang="en-US" dirty="0" err="1"/>
              <a:t>HttpClient</a:t>
            </a:r>
            <a:r>
              <a:rPr lang="en-US" dirty="0"/>
              <a:t> </a:t>
            </a:r>
            <a:r>
              <a:rPr lang="en-US" dirty="0" err="1"/>
              <a:t>builtin</a:t>
            </a:r>
            <a:r>
              <a:rPr lang="en-US" dirty="0"/>
              <a:t> service provides many advantages to Angular developers:</a:t>
            </a:r>
          </a:p>
          <a:p>
            <a:r>
              <a:rPr lang="en-US" dirty="0" err="1"/>
              <a:t>HttpClient</a:t>
            </a:r>
            <a:r>
              <a:rPr lang="en-US" dirty="0"/>
              <a:t> makes it easy to send and process HTTP requests and responses,</a:t>
            </a:r>
          </a:p>
          <a:p>
            <a:r>
              <a:rPr lang="en-US" dirty="0" err="1"/>
              <a:t>HttpClient</a:t>
            </a:r>
            <a:r>
              <a:rPr lang="en-US" dirty="0"/>
              <a:t> has many </a:t>
            </a:r>
            <a:r>
              <a:rPr lang="en-US" dirty="0" err="1"/>
              <a:t>builtin</a:t>
            </a:r>
            <a:r>
              <a:rPr lang="en-US" dirty="0"/>
              <a:t> features for implementing test units,</a:t>
            </a:r>
          </a:p>
          <a:p>
            <a:r>
              <a:rPr lang="en-US" dirty="0" err="1"/>
              <a:t>HttpClient</a:t>
            </a:r>
            <a:r>
              <a:rPr lang="en-US" dirty="0"/>
              <a:t> makes use of </a:t>
            </a:r>
            <a:r>
              <a:rPr lang="en-US" dirty="0" err="1"/>
              <a:t>RxJS</a:t>
            </a:r>
            <a:r>
              <a:rPr lang="en-US" dirty="0"/>
              <a:t> Observables for handling asynchronous operations instead of Promises which simplify common web development tasks such as</a:t>
            </a:r>
          </a:p>
          <a:p>
            <a:r>
              <a:rPr lang="en-US" dirty="0"/>
              <a:t>- The </a:t>
            </a:r>
            <a:r>
              <a:rPr lang="en-US" dirty="0" err="1"/>
              <a:t>concelation</a:t>
            </a:r>
            <a:r>
              <a:rPr lang="en-US" dirty="0"/>
              <a:t> of HTTP requests,</a:t>
            </a:r>
          </a:p>
          <a:p>
            <a:r>
              <a:rPr lang="en-US" dirty="0"/>
              <a:t>- </a:t>
            </a:r>
            <a:r>
              <a:rPr lang="en-US" dirty="0" err="1"/>
              <a:t>Listenning</a:t>
            </a:r>
            <a:r>
              <a:rPr lang="en-US" dirty="0"/>
              <a:t> for the progression of file download and </a:t>
            </a:r>
            <a:r>
              <a:rPr lang="en-US" dirty="0">
                <a:hlinkClick r:id="rId2"/>
              </a:rPr>
              <a:t>file upload</a:t>
            </a:r>
            <a:r>
              <a:rPr lang="en-US" dirty="0"/>
              <a:t> operations,</a:t>
            </a:r>
          </a:p>
          <a:p>
            <a:r>
              <a:rPr lang="en-US" dirty="0"/>
              <a:t>- Easy error handling,</a:t>
            </a:r>
          </a:p>
          <a:p>
            <a:r>
              <a:rPr lang="en-US" dirty="0"/>
              <a:t>- Retrying failed HTTP requests, etc.</a:t>
            </a:r>
          </a:p>
          <a:p>
            <a:endParaRPr lang="en-US" dirty="0"/>
          </a:p>
        </p:txBody>
      </p:sp>
    </p:spTree>
    <p:extLst>
      <p:ext uri="{BB962C8B-B14F-4D97-AF65-F5344CB8AC3E}">
        <p14:creationId xmlns:p14="http://schemas.microsoft.com/office/powerpoint/2010/main" val="1446097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t>what is Angular </a:t>
            </a:r>
            <a:r>
              <a:rPr lang="en-US" b="1" dirty="0" err="1"/>
              <a:t>HttpClient</a:t>
            </a:r>
            <a:r>
              <a:rPr lang="en-US" b="1" dirty="0"/>
              <a:t>?</a:t>
            </a:r>
            <a:br>
              <a:rPr lang="en-US" b="1" dirty="0"/>
            </a:br>
            <a:endParaRPr lang="en-US" dirty="0"/>
          </a:p>
        </p:txBody>
      </p:sp>
      <p:sp>
        <p:nvSpPr>
          <p:cNvPr id="3" name="Content Placeholder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fontScale="77500" lnSpcReduction="20000"/>
          </a:bodyPr>
          <a:lstStyle/>
          <a:p>
            <a:r>
              <a:rPr lang="en-US" dirty="0" smtClean="0"/>
              <a:t>Front </a:t>
            </a:r>
            <a:r>
              <a:rPr lang="en-US" dirty="0"/>
              <a:t>end applications, built using frameworks like Angular communicate with backend servers through REST APIs (which are based on the HTTP protocol) using either the </a:t>
            </a:r>
            <a:r>
              <a:rPr lang="en-US" dirty="0" err="1"/>
              <a:t>XMLHttpRequest</a:t>
            </a:r>
            <a:r>
              <a:rPr lang="en-US" dirty="0"/>
              <a:t> interface or the fetch() API.</a:t>
            </a:r>
          </a:p>
          <a:p>
            <a:r>
              <a:rPr lang="en-US" dirty="0"/>
              <a:t>Angular </a:t>
            </a:r>
            <a:r>
              <a:rPr lang="en-US" dirty="0" err="1"/>
              <a:t>HttpClient</a:t>
            </a:r>
            <a:r>
              <a:rPr lang="en-US" dirty="0"/>
              <a:t> makes use of the </a:t>
            </a:r>
            <a:r>
              <a:rPr lang="en-US" dirty="0" err="1"/>
              <a:t>XMLHttpRequest</a:t>
            </a:r>
            <a:r>
              <a:rPr lang="en-US" dirty="0"/>
              <a:t> interface that supports both modern and legacy browsers.</a:t>
            </a:r>
          </a:p>
          <a:p>
            <a:r>
              <a:rPr lang="en-US" dirty="0"/>
              <a:t>The </a:t>
            </a:r>
            <a:r>
              <a:rPr lang="en-US" dirty="0" err="1"/>
              <a:t>HttpClient</a:t>
            </a:r>
            <a:r>
              <a:rPr lang="en-US" dirty="0"/>
              <a:t> is available from the @angular/common/http package and has a simplified API interface and powerful features such as easy testability, typed request and response objects, request and response interceptors, reactive APIs with </a:t>
            </a:r>
            <a:r>
              <a:rPr lang="en-US" dirty="0" err="1"/>
              <a:t>RxJS</a:t>
            </a:r>
            <a:r>
              <a:rPr lang="en-US" dirty="0"/>
              <a:t> Observables, and streamlined error handling.</a:t>
            </a:r>
          </a:p>
          <a:p>
            <a:endParaRPr lang="en-US" dirty="0"/>
          </a:p>
        </p:txBody>
      </p:sp>
    </p:spTree>
    <p:extLst>
      <p:ext uri="{BB962C8B-B14F-4D97-AF65-F5344CB8AC3E}">
        <p14:creationId xmlns:p14="http://schemas.microsoft.com/office/powerpoint/2010/main" val="1824197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08889"/>
            <a:ext cx="8229600" cy="4108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7462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31635"/>
            <a:ext cx="8229600" cy="4463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2036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9646" y="1600200"/>
            <a:ext cx="7684708"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656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Observable</a:t>
            </a:r>
            <a:br>
              <a:rPr lang="en-US" dirty="0" smtClean="0"/>
            </a:b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7978140" cy="336804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5" name="Rounded Rectangle 4"/>
          <p:cNvSpPr/>
          <p:nvPr/>
        </p:nvSpPr>
        <p:spPr>
          <a:xfrm>
            <a:off x="533400" y="4419600"/>
            <a:ext cx="8077200" cy="22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observable will not wait till all the data is completely prepared</a:t>
            </a:r>
          </a:p>
          <a:p>
            <a:pPr algn="ctr"/>
            <a:r>
              <a:rPr lang="en-US" dirty="0" smtClean="0"/>
              <a:t>It creates a  stream and delivers to subscribers if there is error</a:t>
            </a:r>
          </a:p>
          <a:p>
            <a:pPr algn="ctr"/>
            <a:r>
              <a:rPr lang="en-US" dirty="0" smtClean="0"/>
              <a:t>It is </a:t>
            </a:r>
            <a:r>
              <a:rPr lang="en-US" dirty="0" err="1" smtClean="0"/>
              <a:t>delievered</a:t>
            </a:r>
            <a:r>
              <a:rPr lang="en-US" dirty="0" smtClean="0"/>
              <a:t> to client</a:t>
            </a:r>
            <a:endParaRPr lang="en-US" dirty="0"/>
          </a:p>
        </p:txBody>
      </p:sp>
      <p:sp>
        <p:nvSpPr>
          <p:cNvPr id="6" name="Rounded Rectangle 5"/>
          <p:cNvSpPr/>
          <p:nvPr/>
        </p:nvSpPr>
        <p:spPr>
          <a:xfrm>
            <a:off x="3124200" y="3276600"/>
            <a:ext cx="609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800600" y="3291840"/>
            <a:ext cx="533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71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0532" y="1600200"/>
            <a:ext cx="808293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07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5027" y="1600200"/>
            <a:ext cx="713394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1921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Service.ts</a:t>
            </a:r>
            <a:endParaRPr lang="en-US" dirty="0"/>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6400800" cy="212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63315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60026"/>
            <a:ext cx="8229600" cy="4893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39088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dirty="0" smtClean="0"/>
              <a:t>Edit book </a:t>
            </a:r>
            <a:endParaRPr lang="en-US" dirty="0"/>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5386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own Arrow 3"/>
          <p:cNvSpPr/>
          <p:nvPr/>
        </p:nvSpPr>
        <p:spPr>
          <a:xfrm>
            <a:off x="6934200" y="5021580"/>
            <a:ext cx="609600" cy="304800"/>
          </a:xfrm>
          <a:prstGeom prst="downArrow">
            <a:avLst>
              <a:gd name="adj1" fmla="val 50000"/>
              <a:gd name="adj2" fmla="val 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48701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79688"/>
            <a:ext cx="8229600" cy="376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7623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197" y="1600200"/>
            <a:ext cx="804760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41593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9021" y="1600200"/>
            <a:ext cx="766595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89547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119499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07356"/>
            <a:ext cx="8229600" cy="431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0591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7573" y="1600200"/>
            <a:ext cx="680885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22189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371599"/>
            <a:ext cx="8153400" cy="2450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6559550" cy="229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7494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8690" y="1622901"/>
            <a:ext cx="7246620"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019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76200"/>
            <a:ext cx="8229600" cy="594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900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799" y="685800"/>
            <a:ext cx="8506261" cy="594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14205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8382000" cy="52578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2199754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err="1" smtClean="0"/>
              <a:t>rxjs</a:t>
            </a:r>
            <a:endParaRPr 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5257800"/>
            <a:ext cx="560832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304800" y="1066800"/>
            <a:ext cx="8610600" cy="419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1" dirty="0"/>
              <a:t>What is </a:t>
            </a:r>
            <a:r>
              <a:rPr lang="en-US" b="1" dirty="0" err="1"/>
              <a:t>RxJS</a:t>
            </a:r>
            <a:endParaRPr lang="en-US" b="1" dirty="0"/>
          </a:p>
          <a:p>
            <a:pPr fontAlgn="base"/>
            <a:r>
              <a:rPr lang="en-US" dirty="0"/>
              <a:t>The </a:t>
            </a:r>
            <a:r>
              <a:rPr lang="en-US" dirty="0" err="1">
                <a:hlinkClick r:id="rId3"/>
              </a:rPr>
              <a:t>RxJS</a:t>
            </a:r>
            <a:r>
              <a:rPr lang="en-US" dirty="0"/>
              <a:t> (Reactive Extensions Library for JavaScript) is a </a:t>
            </a:r>
            <a:r>
              <a:rPr lang="en-US" dirty="0" err="1"/>
              <a:t>javascript</a:t>
            </a:r>
            <a:r>
              <a:rPr lang="en-US" dirty="0"/>
              <a:t> library, that allows us to work with asynchronous data streams</a:t>
            </a:r>
          </a:p>
          <a:p>
            <a:pPr fontAlgn="base"/>
            <a:r>
              <a:rPr lang="en-US" dirty="0"/>
              <a:t>The Angular uses the </a:t>
            </a:r>
            <a:r>
              <a:rPr lang="en-US" dirty="0" err="1"/>
              <a:t>RxJS</a:t>
            </a:r>
            <a:r>
              <a:rPr lang="en-US" dirty="0"/>
              <a:t> library heavily in its framework to implement Reactive Programming. Some of the examples where reactive programming used are</a:t>
            </a:r>
          </a:p>
          <a:p>
            <a:pPr fontAlgn="base"/>
            <a:r>
              <a:rPr lang="en-US" dirty="0"/>
              <a:t>Reacting to an </a:t>
            </a:r>
            <a:r>
              <a:rPr lang="en-US" dirty="0">
                <a:hlinkClick r:id="rId4"/>
              </a:rPr>
              <a:t>HTTP request in Angular</a:t>
            </a:r>
            <a:endParaRPr lang="en-US" dirty="0"/>
          </a:p>
          <a:p>
            <a:pPr fontAlgn="base"/>
            <a:r>
              <a:rPr lang="en-US" dirty="0">
                <a:hlinkClick r:id="rId5"/>
              </a:rPr>
              <a:t>Value changes</a:t>
            </a:r>
            <a:r>
              <a:rPr lang="en-US" dirty="0"/>
              <a:t> / </a:t>
            </a:r>
            <a:r>
              <a:rPr lang="en-US" dirty="0">
                <a:hlinkClick r:id="rId6"/>
              </a:rPr>
              <a:t>Status Changes</a:t>
            </a:r>
            <a:r>
              <a:rPr lang="en-US" dirty="0"/>
              <a:t> in Angular Forms</a:t>
            </a:r>
          </a:p>
          <a:p>
            <a:pPr fontAlgn="base"/>
            <a:r>
              <a:rPr lang="en-US" dirty="0"/>
              <a:t>The Router and Forms modules use observables to listen for and respond to user-input events.</a:t>
            </a:r>
          </a:p>
          <a:p>
            <a:pPr fontAlgn="base"/>
            <a:r>
              <a:rPr lang="en-US" dirty="0"/>
              <a:t>You can define custom events that send observable output data from a child to a parent component.</a:t>
            </a:r>
          </a:p>
          <a:p>
            <a:pPr fontAlgn="base"/>
            <a:r>
              <a:rPr lang="en-US" dirty="0"/>
              <a:t>The HTTP module uses observables to handle AJAX requests and responses.</a:t>
            </a:r>
          </a:p>
          <a:p>
            <a:pPr fontAlgn="base"/>
            <a:r>
              <a:rPr lang="en-US" dirty="0"/>
              <a:t>The </a:t>
            </a:r>
            <a:r>
              <a:rPr lang="en-US" dirty="0" err="1"/>
              <a:t>RxJs</a:t>
            </a:r>
            <a:r>
              <a:rPr lang="en-US" dirty="0"/>
              <a:t> has two main players</a:t>
            </a:r>
          </a:p>
          <a:p>
            <a:pPr fontAlgn="base"/>
            <a:r>
              <a:rPr lang="en-US" dirty="0"/>
              <a:t>Observable</a:t>
            </a:r>
          </a:p>
          <a:p>
            <a:pPr fontAlgn="base"/>
            <a:r>
              <a:rPr lang="en-US" dirty="0"/>
              <a:t>Observers ( Subscribers)</a:t>
            </a:r>
          </a:p>
        </p:txBody>
      </p:sp>
    </p:spTree>
    <p:extLst>
      <p:ext uri="{BB962C8B-B14F-4D97-AF65-F5344CB8AC3E}">
        <p14:creationId xmlns:p14="http://schemas.microsoft.com/office/powerpoint/2010/main" val="3485562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237</Words>
  <Application>Microsoft Office PowerPoint</Application>
  <PresentationFormat>On-screen Show (4:3)</PresentationFormat>
  <Paragraphs>118</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observables</vt:lpstr>
      <vt:lpstr>promise</vt:lpstr>
      <vt:lpstr>Observable </vt:lpstr>
      <vt:lpstr>PowerPoint Presentation</vt:lpstr>
      <vt:lpstr>PowerPoint Presentation</vt:lpstr>
      <vt:lpstr>PowerPoint Presentation</vt:lpstr>
      <vt:lpstr>PowerPoint Presentation</vt:lpstr>
      <vt:lpstr>PowerPoint Presentation</vt:lpstr>
      <vt:lpstr>rxjs</vt:lpstr>
      <vt:lpstr>Working with Observables in Angular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observable</vt:lpstr>
      <vt:lpstr>PowerPoint Presentation</vt:lpstr>
      <vt:lpstr>New syntax in rxjs6</vt:lpstr>
      <vt:lpstr>PowerPoint Presentation</vt:lpstr>
      <vt:lpstr>PowerPoint Presentation</vt:lpstr>
      <vt:lpstr>PowerPoint Presentation</vt:lpstr>
      <vt:lpstr>PowerPoint Presentation</vt:lpstr>
      <vt:lpstr>Why Angular HttpClient? </vt:lpstr>
      <vt:lpstr>what is Angular HttpClient? </vt:lpstr>
      <vt:lpstr>PowerPoint Presentation</vt:lpstr>
      <vt:lpstr>PowerPoint Presentation</vt:lpstr>
      <vt:lpstr>PowerPoint Presentation</vt:lpstr>
      <vt:lpstr>PowerPoint Presentation</vt:lpstr>
      <vt:lpstr>PowerPoint Presentation</vt:lpstr>
      <vt:lpstr>Service.ts</vt:lpstr>
      <vt:lpstr>PowerPoint Presentation</vt:lpstr>
      <vt:lpstr>Edit book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obervables</dc:title>
  <dc:creator>IT</dc:creator>
  <cp:lastModifiedBy>IT</cp:lastModifiedBy>
  <cp:revision>31</cp:revision>
  <dcterms:created xsi:type="dcterms:W3CDTF">2022-03-30T02:34:03Z</dcterms:created>
  <dcterms:modified xsi:type="dcterms:W3CDTF">2022-03-30T09:01:55Z</dcterms:modified>
</cp:coreProperties>
</file>